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4"/>
  </p:sldMasterIdLst>
  <p:notesMasterIdLst>
    <p:notesMasterId r:id="rId35"/>
  </p:notes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86" r:id="rId18"/>
    <p:sldId id="267" r:id="rId19"/>
    <p:sldId id="285" r:id="rId20"/>
    <p:sldId id="284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ヒラギノ角ゴ Pro W3" charset="0"/>
        <a:cs typeface="ヒラギノ角ゴ Pro W3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kralia, Rajeev" initials="BR" lastIdx="1" clrIdx="0">
    <p:extLst>
      <p:ext uri="{19B8F6BF-5375-455C-9EA6-DF929625EA0E}">
        <p15:presenceInfo xmlns:p15="http://schemas.microsoft.com/office/powerpoint/2012/main" userId="S-1-5-21-3696825333-3990763484-1079928615-9928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E4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52BA13-2724-45AB-BAA7-F2A373D6DF08}" v="9" dt="2020-02-18T20:48:57.4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1" autoAdjust="0"/>
    <p:restoredTop sz="95345" autoAdjust="0"/>
  </p:normalViewPr>
  <p:slideViewPr>
    <p:cSldViewPr>
      <p:cViewPr varScale="1">
        <p:scale>
          <a:sx n="108" d="100"/>
          <a:sy n="108" d="100"/>
        </p:scale>
        <p:origin x="1000" y="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kralia, Rajeev" userId="90c774bd-6aea-4ccd-9807-629395d0b3ca" providerId="ADAL" clId="{0B52BA13-2724-45AB-BAA7-F2A373D6DF08}"/>
    <pc:docChg chg="addSld modSld">
      <pc:chgData name="Bukralia, Rajeev" userId="90c774bd-6aea-4ccd-9807-629395d0b3ca" providerId="ADAL" clId="{0B52BA13-2724-45AB-BAA7-F2A373D6DF08}" dt="2020-02-18T20:49:14.888" v="69" actId="20577"/>
      <pc:docMkLst>
        <pc:docMk/>
      </pc:docMkLst>
      <pc:sldChg chg="modSp">
        <pc:chgData name="Bukralia, Rajeev" userId="90c774bd-6aea-4ccd-9807-629395d0b3ca" providerId="ADAL" clId="{0B52BA13-2724-45AB-BAA7-F2A373D6DF08}" dt="2020-02-18T20:23:05.737" v="1" actId="20577"/>
        <pc:sldMkLst>
          <pc:docMk/>
          <pc:sldMk cId="311093204" sldId="256"/>
        </pc:sldMkLst>
        <pc:spChg chg="mod">
          <ac:chgData name="Bukralia, Rajeev" userId="90c774bd-6aea-4ccd-9807-629395d0b3ca" providerId="ADAL" clId="{0B52BA13-2724-45AB-BAA7-F2A373D6DF08}" dt="2020-02-18T20:23:05.737" v="1" actId="20577"/>
          <ac:spMkLst>
            <pc:docMk/>
            <pc:sldMk cId="311093204" sldId="256"/>
            <ac:spMk id="3" creationId="{00000000-0000-0000-0000-000000000000}"/>
          </ac:spMkLst>
        </pc:spChg>
      </pc:sldChg>
      <pc:sldChg chg="modSp add">
        <pc:chgData name="Bukralia, Rajeev" userId="90c774bd-6aea-4ccd-9807-629395d0b3ca" providerId="ADAL" clId="{0B52BA13-2724-45AB-BAA7-F2A373D6DF08}" dt="2020-02-18T20:49:14.888" v="69" actId="20577"/>
        <pc:sldMkLst>
          <pc:docMk/>
          <pc:sldMk cId="3479967035" sldId="285"/>
        </pc:sldMkLst>
        <pc:spChg chg="mod">
          <ac:chgData name="Bukralia, Rajeev" userId="90c774bd-6aea-4ccd-9807-629395d0b3ca" providerId="ADAL" clId="{0B52BA13-2724-45AB-BAA7-F2A373D6DF08}" dt="2020-02-18T20:46:18.134" v="20" actId="20577"/>
          <ac:spMkLst>
            <pc:docMk/>
            <pc:sldMk cId="3479967035" sldId="285"/>
            <ac:spMk id="2" creationId="{1B38B2E7-7DF4-4217-8595-EFD40A98484B}"/>
          </ac:spMkLst>
        </pc:spChg>
        <pc:spChg chg="mod">
          <ac:chgData name="Bukralia, Rajeev" userId="90c774bd-6aea-4ccd-9807-629395d0b3ca" providerId="ADAL" clId="{0B52BA13-2724-45AB-BAA7-F2A373D6DF08}" dt="2020-02-18T20:49:14.888" v="69" actId="20577"/>
          <ac:spMkLst>
            <pc:docMk/>
            <pc:sldMk cId="3479967035" sldId="285"/>
            <ac:spMk id="3" creationId="{CD886D15-2D9C-4719-BE11-BB507CEF8C60}"/>
          </ac:spMkLst>
        </pc:spChg>
      </pc:sldChg>
      <pc:sldChg chg="modSp add">
        <pc:chgData name="Bukralia, Rajeev" userId="90c774bd-6aea-4ccd-9807-629395d0b3ca" providerId="ADAL" clId="{0B52BA13-2724-45AB-BAA7-F2A373D6DF08}" dt="2020-02-18T20:48:31.794" v="55"/>
        <pc:sldMkLst>
          <pc:docMk/>
          <pc:sldMk cId="2289336843" sldId="286"/>
        </pc:sldMkLst>
        <pc:spChg chg="mod">
          <ac:chgData name="Bukralia, Rajeev" userId="90c774bd-6aea-4ccd-9807-629395d0b3ca" providerId="ADAL" clId="{0B52BA13-2724-45AB-BAA7-F2A373D6DF08}" dt="2020-02-18T20:47:31.381" v="50" actId="20577"/>
          <ac:spMkLst>
            <pc:docMk/>
            <pc:sldMk cId="2289336843" sldId="286"/>
            <ac:spMk id="2" creationId="{408FAEC7-A2BC-47F0-BE7A-AE617E518910}"/>
          </ac:spMkLst>
        </pc:spChg>
        <pc:spChg chg="mod">
          <ac:chgData name="Bukralia, Rajeev" userId="90c774bd-6aea-4ccd-9807-629395d0b3ca" providerId="ADAL" clId="{0B52BA13-2724-45AB-BAA7-F2A373D6DF08}" dt="2020-02-18T20:48:31.794" v="55"/>
          <ac:spMkLst>
            <pc:docMk/>
            <pc:sldMk cId="2289336843" sldId="286"/>
            <ac:spMk id="3" creationId="{80358195-09EC-47D0-8F42-B2BA81B801B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03DF-1550-43AB-8942-2B097B212F63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30965-B4E7-4913-8E9C-3196D05065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5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tle slide bkg_2_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362200"/>
            <a:ext cx="7772400" cy="981075"/>
          </a:xfrm>
        </p:spPr>
        <p:txBody>
          <a:bodyPr/>
          <a:lstStyle>
            <a:lvl1pPr>
              <a:defRPr sz="3600" b="0" i="0">
                <a:solidFill>
                  <a:srgbClr val="F1E405"/>
                </a:solidFill>
                <a:latin typeface=""/>
                <a:cs typeface="Futura Light"/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62400"/>
            <a:ext cx="6400800" cy="1504950"/>
          </a:xfrm>
        </p:spPr>
        <p:txBody>
          <a:bodyPr/>
          <a:lstStyle>
            <a:lvl1pPr marL="0" indent="0" algn="ctr">
              <a:buFont typeface="Symbol" charset="0"/>
              <a:buNone/>
              <a:defRPr sz="2800" b="0" i="0">
                <a:solidFill>
                  <a:schemeClr val="bg1"/>
                </a:solidFill>
                <a:latin typeface=""/>
                <a:cs typeface="Futura Book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6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6780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1525" y="2057400"/>
            <a:ext cx="3767138" cy="3838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91063" y="2057400"/>
            <a:ext cx="3767137" cy="38385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332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17675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357437"/>
            <a:ext cx="4040188" cy="3509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17675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57437"/>
            <a:ext cx="4041775" cy="32051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3825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686675" cy="11953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817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1021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609600"/>
            <a:ext cx="5111750" cy="5213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71650"/>
            <a:ext cx="3008313" cy="4051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26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73625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38200"/>
            <a:ext cx="5486400" cy="3883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0363"/>
            <a:ext cx="5486400" cy="500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1463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-slide-bkg_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771525" y="381000"/>
            <a:ext cx="7686675" cy="119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1525" y="1981200"/>
            <a:ext cx="7686675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3600" b="0" i="0">
          <a:solidFill>
            <a:schemeClr val="tx1"/>
          </a:solidFill>
          <a:latin typeface=""/>
          <a:ea typeface="+mj-ea"/>
          <a:cs typeface="Futura Medium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10000"/>
        </a:spcBef>
        <a:spcAft>
          <a:spcPct val="20000"/>
        </a:spcAft>
        <a:buFont typeface="Symbol" charset="0"/>
        <a:buChar char=""/>
        <a:defRPr sz="2400" b="1" i="0">
          <a:solidFill>
            <a:schemeClr val="tx1"/>
          </a:solidFill>
          <a:latin typeface=""/>
          <a:ea typeface="+mn-ea"/>
          <a:cs typeface="Futura Heavy"/>
        </a:defRPr>
      </a:lvl1pPr>
      <a:lvl2pPr marL="742950" indent="-285750" algn="l" rtl="0" eaLnBrk="1" fontAlgn="base" hangingPunct="1">
        <a:spcBef>
          <a:spcPct val="0"/>
        </a:spcBef>
        <a:spcAft>
          <a:spcPct val="20000"/>
        </a:spcAft>
        <a:buClr>
          <a:schemeClr val="tx1"/>
        </a:buClr>
        <a:buChar char="&lt;"/>
        <a:defRPr sz="2200" b="0" i="0">
          <a:solidFill>
            <a:schemeClr val="tx1"/>
          </a:solidFill>
          <a:latin typeface=""/>
          <a:ea typeface="+mn-ea"/>
          <a:cs typeface="Futura Light"/>
        </a:defRPr>
      </a:lvl2pPr>
      <a:lvl3pPr marL="11430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a"/>
        <a:defRPr sz="2200" b="0" i="0">
          <a:solidFill>
            <a:schemeClr val="tx1"/>
          </a:solidFill>
          <a:latin typeface=""/>
          <a:ea typeface="+mn-ea"/>
          <a:cs typeface="Futura Light"/>
        </a:defRPr>
      </a:lvl3pPr>
      <a:lvl4pPr marL="1600200" indent="-228600" algn="l" rtl="0" eaLnBrk="1" fontAlgn="base" hangingPunct="1">
        <a:spcBef>
          <a:spcPct val="0"/>
        </a:spcBef>
        <a:spcAft>
          <a:spcPct val="20000"/>
        </a:spcAft>
        <a:buChar char="•"/>
        <a:defRPr sz="2200" b="0" i="0">
          <a:solidFill>
            <a:schemeClr val="tx1"/>
          </a:solidFill>
          <a:latin typeface=""/>
          <a:ea typeface="+mn-ea"/>
          <a:cs typeface="Futura Light"/>
        </a:defRPr>
      </a:lvl4pPr>
      <a:lvl5pPr marL="20574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 b="0" i="0">
          <a:solidFill>
            <a:schemeClr val="tx1"/>
          </a:solidFill>
          <a:latin typeface=""/>
          <a:ea typeface="+mn-ea"/>
          <a:cs typeface="Futura Light"/>
        </a:defRPr>
      </a:lvl5pPr>
      <a:lvl6pPr marL="25146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0"/>
        </a:spcBef>
        <a:spcAft>
          <a:spcPct val="20000"/>
        </a:spcAft>
        <a:buFont typeface="Webdings" charset="0"/>
        <a:buChar char="4"/>
        <a:defRPr sz="2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7772400" cy="1133475"/>
          </a:xfrm>
        </p:spPr>
        <p:txBody>
          <a:bodyPr/>
          <a:lstStyle/>
          <a:p>
            <a:r>
              <a:rPr lang="en-US" b="1" dirty="0">
                <a:latin typeface="+mn-lt"/>
              </a:rPr>
              <a:t>IT 418/518: Foundations of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Class 9</a:t>
            </a:r>
          </a:p>
          <a:p>
            <a:r>
              <a:rPr lang="en-US" dirty="0"/>
              <a:t>Dr. Rajeev Bukralia</a:t>
            </a:r>
          </a:p>
        </p:txBody>
      </p:sp>
    </p:spTree>
    <p:extLst>
      <p:ext uri="{BB962C8B-B14F-4D97-AF65-F5344CB8AC3E}">
        <p14:creationId xmlns:p14="http://schemas.microsoft.com/office/powerpoint/2010/main" val="311093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81000"/>
            <a:ext cx="7686675" cy="533400"/>
          </a:xfrm>
        </p:spPr>
        <p:txBody>
          <a:bodyPr/>
          <a:lstStyle/>
          <a:p>
            <a:r>
              <a:rPr lang="en-US" dirty="0"/>
              <a:t>Pearson’s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1524000"/>
            <a:ext cx="4495800" cy="4267200"/>
          </a:xfrm>
        </p:spPr>
        <p:txBody>
          <a:bodyPr/>
          <a:lstStyle/>
          <a:p>
            <a:r>
              <a:rPr lang="en-US" sz="1600" b="0" dirty="0"/>
              <a:t>You can always compute a Pearson's r, even if the relationship is not linear. Therefore, it is very important that before you compute a Pearson's r, you can always check the scatterplot first to see if your variables are linearly related.</a:t>
            </a:r>
          </a:p>
          <a:p>
            <a:r>
              <a:rPr lang="en-US" sz="1600" b="0" dirty="0"/>
              <a:t> If not, do not compute a Pearson's r, because it doesn't tell you much about relationship between your variables.</a:t>
            </a:r>
          </a:p>
          <a:p>
            <a:r>
              <a:rPr lang="en-US" sz="1600" b="0" dirty="0"/>
              <a:t>This scatterplot, for instance, shows that there's a strong curvilinear relationship between x and y. If you compute the Pearson's r you will get a very low value, -0.15. This doesn't tell you that there is a weak correlation, it only tells you that there is a weak linear correlation.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356188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01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81000"/>
            <a:ext cx="7686675" cy="609600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81891"/>
            <a:ext cx="7686675" cy="3657600"/>
          </a:xfrm>
        </p:spPr>
        <p:txBody>
          <a:bodyPr/>
          <a:lstStyle/>
          <a:p>
            <a:r>
              <a:rPr lang="en-US" b="0" dirty="0"/>
              <a:t>What statistical procedure would most likely be used to answer the following research question:</a:t>
            </a:r>
          </a:p>
          <a:p>
            <a:r>
              <a:rPr lang="en-US" b="0" dirty="0"/>
              <a:t>Does knowing a college student's ACT score tell us anything about his or her first year college grade point average?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b="0" dirty="0"/>
              <a:t>Pearson’s r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b="0" dirty="0"/>
              <a:t>Chi Square test of independence</a:t>
            </a:r>
          </a:p>
          <a:p>
            <a:pPr marL="914400" lvl="1" indent="-457200">
              <a:buFont typeface="+mj-lt"/>
              <a:buAutoNum type="alphaUcPeriod"/>
            </a:pPr>
            <a:r>
              <a:rPr lang="en-US" b="0" dirty="0"/>
              <a:t>ANOVA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102" y="3810000"/>
            <a:ext cx="4267200" cy="2390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1525" y="4729812"/>
            <a:ext cx="2934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Answer: Pearson’s r</a:t>
            </a:r>
          </a:p>
        </p:txBody>
      </p:sp>
    </p:spTree>
    <p:extLst>
      <p:ext uri="{BB962C8B-B14F-4D97-AF65-F5344CB8AC3E}">
        <p14:creationId xmlns:p14="http://schemas.microsoft.com/office/powerpoint/2010/main" val="144912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81000"/>
            <a:ext cx="7686675" cy="533400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4419"/>
            <a:ext cx="3395526" cy="2362200"/>
          </a:xfrm>
        </p:spPr>
        <p:txBody>
          <a:bodyPr/>
          <a:lstStyle/>
          <a:p>
            <a:r>
              <a:rPr lang="en-US" sz="2000" b="0" dirty="0"/>
              <a:t>Consider the relationship between the average fuel usage driving a fixed distance in a car and the speed at which the car drives. What are your observations?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951411"/>
            <a:ext cx="4276075" cy="3495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7244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 </a:t>
            </a:r>
            <a:endParaRPr lang="en-US" sz="1200" dirty="0">
              <a:latin typeface="OpenSans"/>
            </a:endParaRPr>
          </a:p>
          <a:p>
            <a:r>
              <a:rPr lang="en-US" sz="1200" dirty="0">
                <a:latin typeface="OpenSans"/>
              </a:rPr>
              <a:t>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997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81000"/>
            <a:ext cx="7686675" cy="533400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4419"/>
            <a:ext cx="3395526" cy="2362200"/>
          </a:xfrm>
        </p:spPr>
        <p:txBody>
          <a:bodyPr/>
          <a:lstStyle/>
          <a:p>
            <a:r>
              <a:rPr lang="en-US" sz="2000" b="0" dirty="0"/>
              <a:t>Consider the relationship between the average fuel usage driving a fixed distance in a car and the speed at which the car drives. What are your observations?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951411"/>
            <a:ext cx="4276075" cy="34956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4724400"/>
            <a:ext cx="8305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OpenSans"/>
              </a:rPr>
              <a:t>Answer: The data describes a fairly simple </a:t>
            </a:r>
            <a:r>
              <a:rPr lang="en-US" sz="1200" b="1" dirty="0">
                <a:latin typeface="OpenSans"/>
              </a:rPr>
              <a:t>curvilinear relationship</a:t>
            </a:r>
            <a:r>
              <a:rPr lang="en-US" sz="1200" dirty="0">
                <a:latin typeface="OpenSans"/>
              </a:rPr>
              <a:t>. The amount of fuel consumed decreases rapidly to a minimum, for a car driving 60 kilometers per hour. And then increases gradually for speeds exceeding 60 kilometers per hour. </a:t>
            </a:r>
          </a:p>
          <a:p>
            <a:endParaRPr lang="en-US" sz="1200" dirty="0">
              <a:latin typeface="OpenSans"/>
            </a:endParaRPr>
          </a:p>
          <a:p>
            <a:r>
              <a:rPr lang="en-US" sz="1200" dirty="0"/>
              <a:t>The correlation r is equal to -0.172. It indicates a </a:t>
            </a:r>
            <a:r>
              <a:rPr lang="en-US" sz="1200" b="1" dirty="0"/>
              <a:t>weak linear relationship</a:t>
            </a:r>
            <a:r>
              <a:rPr lang="en-US" sz="1200" dirty="0"/>
              <a:t>. This makes sense considering the data fails to adhere closely to a linear form.</a:t>
            </a:r>
          </a:p>
          <a:p>
            <a:r>
              <a:rPr lang="en-US" sz="1200" dirty="0"/>
              <a:t> </a:t>
            </a:r>
            <a:endParaRPr lang="en-US" sz="1200" dirty="0">
              <a:latin typeface="OpenSans"/>
            </a:endParaRPr>
          </a:p>
          <a:p>
            <a:r>
              <a:rPr lang="en-US" sz="1200" dirty="0">
                <a:latin typeface="OpenSans"/>
              </a:rPr>
              <a:t> 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204683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FAEC7-A2BC-47F0-BE7A-AE617E518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Pearson Correlation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58195-09EC-47D0-8F42-B2BA81B8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Pandas offers </a:t>
            </a:r>
            <a:r>
              <a:rPr lang="en-US" dirty="0" err="1"/>
              <a:t>corr</a:t>
            </a:r>
            <a:r>
              <a:rPr lang="en-US" dirty="0"/>
              <a:t>() function</a:t>
            </a:r>
          </a:p>
          <a:p>
            <a:r>
              <a:rPr lang="en-US" dirty="0"/>
              <a:t>NumPy’s </a:t>
            </a:r>
            <a:r>
              <a:rPr lang="en-US" dirty="0" err="1"/>
              <a:t>corrcoef</a:t>
            </a:r>
            <a:r>
              <a:rPr lang="en-US" dirty="0"/>
              <a:t>()</a:t>
            </a:r>
          </a:p>
          <a:p>
            <a:r>
              <a:rPr lang="en-US" dirty="0"/>
              <a:t>SciPy’s stats module</a:t>
            </a:r>
          </a:p>
        </p:txBody>
      </p:sp>
    </p:spTree>
    <p:extLst>
      <p:ext uri="{BB962C8B-B14F-4D97-AF65-F5344CB8AC3E}">
        <p14:creationId xmlns:p14="http://schemas.microsoft.com/office/powerpoint/2010/main" val="2289336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 in Python for Pearson’s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525" y="1447800"/>
            <a:ext cx="7686675" cy="419100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import pandas</a:t>
            </a:r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numpy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seaborn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scipy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import </a:t>
            </a:r>
            <a:r>
              <a:rPr lang="en-US" sz="1200" dirty="0" err="1"/>
              <a:t>matplotlib.pyplot</a:t>
            </a:r>
            <a:r>
              <a:rPr lang="en-US" sz="1200" dirty="0"/>
              <a:t> as </a:t>
            </a:r>
            <a:r>
              <a:rPr lang="en-US" sz="1200" dirty="0" err="1"/>
              <a:t>plt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#load your data</a:t>
            </a:r>
          </a:p>
          <a:p>
            <a:pPr marL="0" indent="0">
              <a:buNone/>
            </a:pPr>
            <a:r>
              <a:rPr lang="en-US" sz="1200" dirty="0"/>
              <a:t>data = </a:t>
            </a:r>
            <a:r>
              <a:rPr lang="en-US" sz="1200" dirty="0" err="1"/>
              <a:t>pandas.read_csv</a:t>
            </a:r>
            <a:r>
              <a:rPr lang="en-US" sz="1200" dirty="0"/>
              <a:t>('gapminder.csv', </a:t>
            </a:r>
            <a:r>
              <a:rPr lang="en-US" sz="1200" dirty="0" err="1"/>
              <a:t>low_memory</a:t>
            </a:r>
            <a:r>
              <a:rPr lang="en-US" sz="1200" dirty="0"/>
              <a:t>=False)</a:t>
            </a:r>
          </a:p>
          <a:p>
            <a:pPr marL="0" indent="0">
              <a:buNone/>
            </a:pPr>
            <a:r>
              <a:rPr lang="en-US" sz="1200" dirty="0"/>
              <a:t>#setting variables you will be working with to numeric</a:t>
            </a:r>
          </a:p>
          <a:p>
            <a:pPr marL="0" indent="0">
              <a:buNone/>
            </a:pPr>
            <a:r>
              <a:rPr lang="en-US" sz="1200" dirty="0"/>
              <a:t>data['</a:t>
            </a:r>
            <a:r>
              <a:rPr lang="en-US" sz="1200" dirty="0" err="1"/>
              <a:t>internetuserate</a:t>
            </a:r>
            <a:r>
              <a:rPr lang="en-US" sz="1200" dirty="0"/>
              <a:t>'] = data['</a:t>
            </a:r>
            <a:r>
              <a:rPr lang="en-US" sz="1200" dirty="0" err="1"/>
              <a:t>internetuserate</a:t>
            </a:r>
            <a:r>
              <a:rPr lang="en-US" sz="1200" dirty="0"/>
              <a:t>'].</a:t>
            </a:r>
            <a:r>
              <a:rPr lang="en-US" sz="1200" dirty="0" err="1"/>
              <a:t>convert_objects</a:t>
            </a:r>
            <a:r>
              <a:rPr lang="en-US" sz="1200" dirty="0"/>
              <a:t>(</a:t>
            </a:r>
            <a:r>
              <a:rPr lang="en-US" sz="1200" dirty="0" err="1"/>
              <a:t>convert_numeric</a:t>
            </a:r>
            <a:r>
              <a:rPr lang="en-US" sz="1200" dirty="0"/>
              <a:t>=True)</a:t>
            </a:r>
          </a:p>
          <a:p>
            <a:pPr marL="0" indent="0">
              <a:buNone/>
            </a:pPr>
            <a:r>
              <a:rPr lang="en-US" sz="1200" dirty="0"/>
              <a:t>scat1 = </a:t>
            </a:r>
            <a:r>
              <a:rPr lang="en-US" sz="1200" dirty="0" err="1"/>
              <a:t>seaborn.regplot</a:t>
            </a:r>
            <a:r>
              <a:rPr lang="en-US" sz="1200" dirty="0"/>
              <a:t>(x="</a:t>
            </a:r>
            <a:r>
              <a:rPr lang="en-US" sz="1200" dirty="0" err="1"/>
              <a:t>urbanrate</a:t>
            </a:r>
            <a:r>
              <a:rPr lang="en-US" sz="1200" dirty="0"/>
              <a:t>", y="</a:t>
            </a:r>
            <a:r>
              <a:rPr lang="en-US" sz="1200" dirty="0" err="1"/>
              <a:t>internetuserate</a:t>
            </a:r>
            <a:r>
              <a:rPr lang="en-US" sz="1200" dirty="0"/>
              <a:t>", </a:t>
            </a:r>
            <a:r>
              <a:rPr lang="en-US" sz="1200" dirty="0" err="1"/>
              <a:t>fit_reg</a:t>
            </a:r>
            <a:r>
              <a:rPr lang="en-US" sz="1200" dirty="0"/>
              <a:t>=True, data=data)</a:t>
            </a:r>
          </a:p>
          <a:p>
            <a:pPr marL="0" indent="0">
              <a:buNone/>
            </a:pPr>
            <a:r>
              <a:rPr lang="en-US" sz="1200" dirty="0" err="1"/>
              <a:t>plt.xlabel</a:t>
            </a:r>
            <a:r>
              <a:rPr lang="en-US" sz="1200" dirty="0"/>
              <a:t>('Urban Rate')</a:t>
            </a:r>
          </a:p>
          <a:p>
            <a:pPr marL="0" indent="0">
              <a:buNone/>
            </a:pPr>
            <a:r>
              <a:rPr lang="en-US" sz="1200" dirty="0" err="1"/>
              <a:t>plt.ylabel</a:t>
            </a:r>
            <a:r>
              <a:rPr lang="en-US" sz="1200" dirty="0"/>
              <a:t>('Internet Use Rate')</a:t>
            </a:r>
          </a:p>
          <a:p>
            <a:pPr marL="0" indent="0">
              <a:buNone/>
            </a:pPr>
            <a:r>
              <a:rPr lang="en-US" sz="1200" dirty="0" err="1"/>
              <a:t>plt.title</a:t>
            </a:r>
            <a:r>
              <a:rPr lang="en-US" sz="1200" dirty="0"/>
              <a:t>('Scatterplot for the Association Between Urban Rate and Internet Use Rate')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data_clean</a:t>
            </a:r>
            <a:r>
              <a:rPr lang="en-US" sz="1200" dirty="0"/>
              <a:t>=</a:t>
            </a:r>
            <a:r>
              <a:rPr lang="en-US" sz="1200" dirty="0" err="1"/>
              <a:t>data.dropna</a:t>
            </a:r>
            <a:r>
              <a:rPr lang="en-US" sz="1200" dirty="0"/>
              <a:t>()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print ('association between </a:t>
            </a:r>
            <a:r>
              <a:rPr lang="en-US" sz="1200" dirty="0" err="1"/>
              <a:t>urbanrate</a:t>
            </a:r>
            <a:r>
              <a:rPr lang="en-US" sz="1200" dirty="0"/>
              <a:t> and </a:t>
            </a:r>
            <a:r>
              <a:rPr lang="en-US" sz="1200" dirty="0" err="1"/>
              <a:t>internetuserate</a:t>
            </a:r>
            <a:r>
              <a:rPr lang="en-US" sz="1200" dirty="0"/>
              <a:t>')</a:t>
            </a:r>
          </a:p>
          <a:p>
            <a:pPr marL="0" indent="0">
              <a:buNone/>
            </a:pPr>
            <a:r>
              <a:rPr lang="en-US" sz="1200" dirty="0"/>
              <a:t>print (</a:t>
            </a:r>
            <a:r>
              <a:rPr lang="en-US" sz="1200" dirty="0" err="1"/>
              <a:t>scipy.stats.pearsonr</a:t>
            </a:r>
            <a:r>
              <a:rPr lang="en-US" sz="1200" dirty="0"/>
              <a:t>(</a:t>
            </a:r>
            <a:r>
              <a:rPr lang="en-US" sz="1200" dirty="0" err="1"/>
              <a:t>data_clean</a:t>
            </a:r>
            <a:r>
              <a:rPr lang="en-US" sz="1200" dirty="0"/>
              <a:t>['</a:t>
            </a:r>
            <a:r>
              <a:rPr lang="en-US" sz="1200" dirty="0" err="1"/>
              <a:t>urbanrate</a:t>
            </a:r>
            <a:r>
              <a:rPr lang="en-US" sz="1200" dirty="0"/>
              <a:t>'], </a:t>
            </a:r>
            <a:r>
              <a:rPr lang="en-US" sz="1200" dirty="0" err="1"/>
              <a:t>data_clean</a:t>
            </a:r>
            <a:r>
              <a:rPr lang="en-US" sz="1200" dirty="0"/>
              <a:t>['</a:t>
            </a:r>
            <a:r>
              <a:rPr lang="en-US" sz="1200" dirty="0" err="1"/>
              <a:t>internetuserate</a:t>
            </a:r>
            <a:r>
              <a:rPr lang="en-US" sz="1200" dirty="0"/>
              <a:t>']))</a:t>
            </a:r>
          </a:p>
        </p:txBody>
      </p:sp>
    </p:spTree>
    <p:extLst>
      <p:ext uri="{BB962C8B-B14F-4D97-AF65-F5344CB8AC3E}">
        <p14:creationId xmlns:p14="http://schemas.microsoft.com/office/powerpoint/2010/main" val="347376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8B2E7-7DF4-4217-8595-EFD40A984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Spearman 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86D15-2D9C-4719-BE11-BB507CEF8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Pearson correlation assumes that the data is normally distributed and linear.</a:t>
            </a:r>
          </a:p>
          <a:p>
            <a:r>
              <a:rPr lang="en-US" dirty="0"/>
              <a:t>Spearman correlation does not assume that data is from a specific distribution, so it is a non-parametric correlation measure. </a:t>
            </a:r>
          </a:p>
          <a:p>
            <a:r>
              <a:rPr lang="en-US" dirty="0"/>
              <a:t>You can use the </a:t>
            </a:r>
            <a:r>
              <a:rPr lang="en-US" dirty="0" err="1"/>
              <a:t>corr</a:t>
            </a:r>
            <a:r>
              <a:rPr lang="en-US" dirty="0"/>
              <a:t>() function with parameter method=”spearman” to compute spearman correlation </a:t>
            </a:r>
            <a:r>
              <a:rPr lang="en-US"/>
              <a:t>using Pandas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9967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819400"/>
            <a:ext cx="7686675" cy="1195388"/>
          </a:xfrm>
        </p:spPr>
        <p:txBody>
          <a:bodyPr/>
          <a:lstStyle/>
          <a:p>
            <a:r>
              <a:rPr lang="en-US" dirty="0"/>
              <a:t>Visual Analytics</a:t>
            </a:r>
          </a:p>
        </p:txBody>
      </p:sp>
    </p:spTree>
    <p:extLst>
      <p:ext uri="{BB962C8B-B14F-4D97-AF65-F5344CB8AC3E}">
        <p14:creationId xmlns:p14="http://schemas.microsoft.com/office/powerpoint/2010/main" val="3278682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2535865"/>
            <a:ext cx="4038908" cy="2847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75" y="2514600"/>
            <a:ext cx="3754915" cy="284463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3252" y="1143000"/>
            <a:ext cx="3495983" cy="1195388"/>
          </a:xfrm>
        </p:spPr>
        <p:txBody>
          <a:bodyPr/>
          <a:lstStyle/>
          <a:p>
            <a:r>
              <a:rPr lang="en-US" sz="2400" b="1" dirty="0"/>
              <a:t>Exploratory data analysis</a:t>
            </a:r>
            <a:r>
              <a:rPr lang="en-US" sz="2400" dirty="0"/>
              <a:t>: aka visual analytics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875471" y="990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indent="0">
              <a:buFont typeface="Arial"/>
              <a:buNone/>
            </a:pPr>
            <a:r>
              <a:rPr lang="en-US" b="1" dirty="0"/>
              <a:t>Presenting results</a:t>
            </a:r>
            <a:r>
              <a:rPr lang="en-US" dirty="0"/>
              <a:t>: communicating and engaging people with data</a:t>
            </a:r>
          </a:p>
        </p:txBody>
      </p:sp>
    </p:spTree>
    <p:extLst>
      <p:ext uri="{BB962C8B-B14F-4D97-AF65-F5344CB8AC3E}">
        <p14:creationId xmlns:p14="http://schemas.microsoft.com/office/powerpoint/2010/main" val="3440632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Practices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Ask the right questions</a:t>
            </a:r>
          </a:p>
          <a:p>
            <a:r>
              <a:rPr lang="en-US" dirty="0"/>
              <a:t>Choose the right chart</a:t>
            </a:r>
          </a:p>
          <a:p>
            <a:r>
              <a:rPr lang="en-US" dirty="0"/>
              <a:t>Keep it simple</a:t>
            </a:r>
          </a:p>
          <a:p>
            <a:r>
              <a:rPr lang="en-US" dirty="0"/>
              <a:t>Use consistent colors and typography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32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924" y="685800"/>
            <a:ext cx="7686675" cy="533400"/>
          </a:xfrm>
        </p:spPr>
        <p:txBody>
          <a:bodyPr/>
          <a:lstStyle/>
          <a:p>
            <a:r>
              <a:rPr lang="en-US" sz="2800" dirty="0"/>
              <a:t>Does eating a lot of chocolate</a:t>
            </a:r>
            <a:br>
              <a:rPr lang="en-US" sz="2800" dirty="0"/>
            </a:br>
            <a:r>
              <a:rPr lang="en-US" sz="2800" dirty="0"/>
              <a:t> increase your body weight?</a:t>
            </a:r>
            <a:br>
              <a:rPr lang="en-US" sz="2800" dirty="0"/>
            </a:br>
            <a:r>
              <a:rPr lang="en-US" dirty="0"/>
              <a:t>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2924" y="5522267"/>
            <a:ext cx="57486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Suppose height of every individual in the sample is the same.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1390650"/>
            <a:ext cx="814387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797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228600"/>
            <a:ext cx="7686675" cy="609600"/>
          </a:xfrm>
        </p:spPr>
        <p:txBody>
          <a:bodyPr/>
          <a:lstStyle/>
          <a:p>
            <a:r>
              <a:rPr lang="en-US" dirty="0"/>
              <a:t>Visualizations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" y="1143000"/>
            <a:ext cx="9120963" cy="458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84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36" y="1576388"/>
            <a:ext cx="5419787" cy="36996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38800" y="1621688"/>
            <a:ext cx="324220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i="1" dirty="0"/>
              <a:t>bar chart </a:t>
            </a:r>
            <a:r>
              <a:rPr lang="en-US" dirty="0"/>
              <a:t>is a histogram for discrete data. It records frequency of every value of a categorical variable.</a:t>
            </a:r>
          </a:p>
        </p:txBody>
      </p:sp>
    </p:spTree>
    <p:extLst>
      <p:ext uri="{BB962C8B-B14F-4D97-AF65-F5344CB8AC3E}">
        <p14:creationId xmlns:p14="http://schemas.microsoft.com/office/powerpoint/2010/main" val="2377296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5515415" cy="37649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72615" y="2006009"/>
            <a:ext cx="27277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Show two variables in comparison to each other</a:t>
            </a:r>
          </a:p>
        </p:txBody>
      </p:sp>
    </p:spTree>
    <p:extLst>
      <p:ext uri="{BB962C8B-B14F-4D97-AF65-F5344CB8AC3E}">
        <p14:creationId xmlns:p14="http://schemas.microsoft.com/office/powerpoint/2010/main" val="843774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81000"/>
            <a:ext cx="7686675" cy="609600"/>
          </a:xfrm>
        </p:spPr>
        <p:txBody>
          <a:bodyPr/>
          <a:lstStyle/>
          <a:p>
            <a:r>
              <a:rPr lang="en-US" dirty="0"/>
              <a:t>Line Charts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371600"/>
            <a:ext cx="8801100" cy="381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38800" y="5532474"/>
            <a:ext cx="31141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457200" eaLnBrk="1" fontAlgn="auto" hangingPunct="1">
              <a:spcBef>
                <a:spcPts val="0"/>
              </a:spcBef>
              <a:spcAft>
                <a:spcPts val="0"/>
              </a:spcAft>
              <a:buSzPct val="25000"/>
            </a:pPr>
            <a:r>
              <a:rPr lang="en-US" sz="1200" b="1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200" dirty="0">
                <a:solidFill>
                  <a:prstClr val="black"/>
                </a:solidFill>
                <a:latin typeface="Calibri"/>
                <a:ea typeface="Calibri"/>
                <a:cs typeface="Calibri"/>
                <a:sym typeface="Calibri"/>
              </a:rPr>
              <a:t>Tableau, Tech Equity in 2009 Recession</a:t>
            </a:r>
          </a:p>
        </p:txBody>
      </p:sp>
    </p:spTree>
    <p:extLst>
      <p:ext uri="{BB962C8B-B14F-4D97-AF65-F5344CB8AC3E}">
        <p14:creationId xmlns:p14="http://schemas.microsoft.com/office/powerpoint/2010/main" val="3554638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5903651" cy="3429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08451" y="1905000"/>
            <a:ext cx="240214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Effective for comparing groups, finding outliers</a:t>
            </a:r>
          </a:p>
        </p:txBody>
      </p:sp>
    </p:spTree>
    <p:extLst>
      <p:ext uri="{BB962C8B-B14F-4D97-AF65-F5344CB8AC3E}">
        <p14:creationId xmlns:p14="http://schemas.microsoft.com/office/powerpoint/2010/main" val="1197753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81000"/>
            <a:ext cx="7686675" cy="609600"/>
          </a:xfrm>
        </p:spPr>
        <p:txBody>
          <a:bodyPr/>
          <a:lstStyle/>
          <a:p>
            <a:r>
              <a:rPr lang="en-US" dirty="0"/>
              <a:t>Heat Maps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5400" y="1219200"/>
            <a:ext cx="6834748" cy="44082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91979" y="5625177"/>
            <a:ext cx="12644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>
              <a:spcBef>
                <a:spcPts val="0"/>
              </a:spcBef>
              <a:buSzPct val="25000"/>
            </a:pPr>
            <a:r>
              <a:rPr lang="en-US" sz="1200" b="1" dirty="0"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noaa.gov</a:t>
            </a:r>
          </a:p>
        </p:txBody>
      </p:sp>
    </p:spTree>
    <p:extLst>
      <p:ext uri="{BB962C8B-B14F-4D97-AF65-F5344CB8AC3E}">
        <p14:creationId xmlns:p14="http://schemas.microsoft.com/office/powerpoint/2010/main" val="1220060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81000"/>
            <a:ext cx="7686675" cy="381000"/>
          </a:xfrm>
        </p:spPr>
        <p:txBody>
          <a:bodyPr/>
          <a:lstStyle/>
          <a:p>
            <a:r>
              <a:rPr lang="en-US" dirty="0"/>
              <a:t>Map Visualizations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426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81200" y="5486400"/>
            <a:ext cx="7162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SzPct val="25000"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 Keating and Darla </a:t>
            </a:r>
            <a:r>
              <a:rPr lang="en-US" sz="12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Cameron. Damaging quakes in Oklahoma.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Jan 28 2015. Washington Post</a:t>
            </a: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8861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Visualizations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28800"/>
            <a:ext cx="4005548" cy="3943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348" y="1827432"/>
            <a:ext cx="4643849" cy="394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11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28600"/>
            <a:ext cx="7686675" cy="1195388"/>
          </a:xfrm>
        </p:spPr>
        <p:txBody>
          <a:bodyPr/>
          <a:lstStyle/>
          <a:p>
            <a:r>
              <a:rPr lang="en-US" dirty="0"/>
              <a:t>Word Clouds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371600"/>
            <a:ext cx="6350000" cy="3746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7940" y="5867400"/>
            <a:ext cx="807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buSzPct val="25000"/>
            </a:pPr>
            <a:r>
              <a:rPr lang="en-US" sz="1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Gregory </a:t>
            </a:r>
            <a:r>
              <a:rPr lang="en-US" sz="12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Piatesky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Most Demanded Data Science and Data Mining Skills. December 15 2014. kdnuggets.com</a:t>
            </a:r>
          </a:p>
        </p:txBody>
      </p:sp>
    </p:spTree>
    <p:extLst>
      <p:ext uri="{BB962C8B-B14F-4D97-AF65-F5344CB8AC3E}">
        <p14:creationId xmlns:p14="http://schemas.microsoft.com/office/powerpoint/2010/main" val="2455282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2" y="1676401"/>
            <a:ext cx="9172723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71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799" y="1676400"/>
            <a:ext cx="78581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62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1578160"/>
            <a:ext cx="806789" cy="69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67000" y="2288351"/>
            <a:ext cx="3573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dirty="0" err="1"/>
              <a:t>Reddit</a:t>
            </a:r>
            <a:r>
              <a:rPr lang="en-US" dirty="0"/>
              <a:t>: Data is Beautiful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3058584"/>
            <a:ext cx="806789" cy="8067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4523" y="4173941"/>
            <a:ext cx="33301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dirty="0"/>
              <a:t>Tableau Visual Gallery </a:t>
            </a:r>
          </a:p>
        </p:txBody>
      </p:sp>
    </p:spTree>
    <p:extLst>
      <p:ext uri="{BB962C8B-B14F-4D97-AF65-F5344CB8AC3E}">
        <p14:creationId xmlns:p14="http://schemas.microsoft.com/office/powerpoint/2010/main" val="174509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" y="1838325"/>
            <a:ext cx="843915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97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81000"/>
            <a:ext cx="7686675" cy="609600"/>
          </a:xfrm>
        </p:spPr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219200"/>
            <a:ext cx="6138862" cy="40776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04800" y="5316487"/>
            <a:ext cx="8458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OpenSans"/>
              </a:rPr>
              <a:t>The scatterplot shows at a glance that there is a strong correlation between the two variables. The more chocolate someone eats, the larger the body weight. </a:t>
            </a:r>
            <a:r>
              <a:rPr lang="en-US" sz="1600" dirty="0"/>
              <a:t>But how strong is this correlation?</a:t>
            </a:r>
          </a:p>
          <a:p>
            <a:r>
              <a:rPr lang="en-US" sz="1600" dirty="0"/>
              <a:t> </a:t>
            </a:r>
            <a:endParaRPr lang="en-US" sz="1600" dirty="0">
              <a:latin typeface="OpenSans"/>
            </a:endParaRPr>
          </a:p>
          <a:p>
            <a:r>
              <a:rPr lang="en-US" sz="1600" dirty="0">
                <a:latin typeface="OpenSans"/>
              </a:rPr>
              <a:t> 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539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81000"/>
            <a:ext cx="7686675" cy="685800"/>
          </a:xfrm>
        </p:spPr>
        <p:txBody>
          <a:bodyPr/>
          <a:lstStyle/>
          <a:p>
            <a:r>
              <a:rPr lang="en-US" dirty="0"/>
              <a:t>Correlation Relationship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95400"/>
            <a:ext cx="8181975" cy="454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51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" y="152400"/>
            <a:ext cx="902602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5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81000"/>
            <a:ext cx="7686675" cy="381000"/>
          </a:xfrm>
        </p:spPr>
        <p:txBody>
          <a:bodyPr/>
          <a:lstStyle/>
          <a:p>
            <a:r>
              <a:rPr lang="en-US" dirty="0"/>
              <a:t>Pearson’s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816" y="796834"/>
            <a:ext cx="7991475" cy="5257800"/>
          </a:xfrm>
        </p:spPr>
        <p:txBody>
          <a:bodyPr/>
          <a:lstStyle/>
          <a:p>
            <a:r>
              <a:rPr lang="en-US" sz="2200" b="0" dirty="0"/>
              <a:t>A scatterplot helps us to broadly assess whether a correlation is strong or weak and the direction (positive or negative). But it does not tell us exactly how strong the relationship is. Pearson's r is a measure that can show us exactly that.</a:t>
            </a:r>
          </a:p>
          <a:p>
            <a:r>
              <a:rPr lang="en-US" sz="2200" b="0" dirty="0"/>
              <a:t>The </a:t>
            </a:r>
            <a:r>
              <a:rPr lang="en-US" sz="2200" dirty="0"/>
              <a:t>Pearson's r (correlation coefficient)</a:t>
            </a:r>
            <a:r>
              <a:rPr lang="en-US" sz="2200" b="0" dirty="0"/>
              <a:t> tells us the </a:t>
            </a:r>
            <a:r>
              <a:rPr lang="en-US" sz="2200" b="0" u="sng" dirty="0"/>
              <a:t>direction and exact strength of the linear relationship between two quantitative variables.</a:t>
            </a:r>
          </a:p>
          <a:p>
            <a:r>
              <a:rPr lang="en-US" sz="2200" b="0" dirty="0"/>
              <a:t> A positive Pearson's r indicates that a correlation is positive, and a negative correlation indicates that it is negative.</a:t>
            </a:r>
          </a:p>
          <a:p>
            <a:r>
              <a:rPr lang="en-US" sz="2200" b="0" dirty="0"/>
              <a:t>Pearson's r is always a number between -1 and 1. Minus one refers to a </a:t>
            </a:r>
            <a:r>
              <a:rPr lang="en-US" sz="2200" dirty="0"/>
              <a:t>perfect negative correlation</a:t>
            </a:r>
            <a:r>
              <a:rPr lang="en-US" sz="2200" b="0" dirty="0"/>
              <a:t>, and plus one to a </a:t>
            </a:r>
            <a:r>
              <a:rPr lang="en-US" sz="2200" dirty="0"/>
              <a:t>perfect positive correlation</a:t>
            </a:r>
            <a:r>
              <a:rPr lang="en-US" sz="2200" b="0" dirty="0"/>
              <a:t>. And zero means that there </a:t>
            </a:r>
            <a:r>
              <a:rPr lang="en-US" sz="2200" dirty="0"/>
              <a:t>is no correlation </a:t>
            </a:r>
            <a:r>
              <a:rPr lang="en-US" sz="2200" b="0" dirty="0"/>
              <a:t>at all.</a:t>
            </a:r>
          </a:p>
          <a:p>
            <a:r>
              <a:rPr lang="en-US" sz="2000" b="0" dirty="0"/>
              <a:t>  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31472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525" y="381000"/>
            <a:ext cx="7686675" cy="609600"/>
          </a:xfrm>
        </p:spPr>
        <p:txBody>
          <a:bodyPr/>
          <a:lstStyle/>
          <a:p>
            <a:r>
              <a:rPr lang="en-US" dirty="0"/>
              <a:t>Compute Pearson’s 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4" y="955062"/>
            <a:ext cx="3124200" cy="2985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736" y="955062"/>
            <a:ext cx="5468838" cy="2895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047309"/>
            <a:ext cx="3914775" cy="22248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32" y="4016829"/>
            <a:ext cx="3124167" cy="214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46842"/>
      </p:ext>
    </p:extLst>
  </p:cSld>
  <p:clrMapOvr>
    <a:masterClrMapping/>
  </p:clrMapOvr>
</p:sld>
</file>

<file path=ppt/theme/theme1.xml><?xml version="1.0" encoding="utf-8"?>
<a:theme xmlns:a="http://schemas.openxmlformats.org/drawingml/2006/main" name="MNSU_master_11-13">
  <a:themeElements>
    <a:clrScheme name="">
      <a:dk1>
        <a:srgbClr val="3F0058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34004A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  <a:cs typeface="ヒラギノ角ゴ Pro W3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C47318B63E1E48A718127921DD400C" ma:contentTypeVersion="13" ma:contentTypeDescription="Create a new document." ma:contentTypeScope="" ma:versionID="4797ca9b1324c18d9fe1ebd8c580dccc">
  <xsd:schema xmlns:xsd="http://www.w3.org/2001/XMLSchema" xmlns:xs="http://www.w3.org/2001/XMLSchema" xmlns:p="http://schemas.microsoft.com/office/2006/metadata/properties" xmlns:ns3="94c84202-c237-4038-9ee0-869900cdc94f" xmlns:ns4="76deb96d-0598-4147-91b9-e91e53133656" targetNamespace="http://schemas.microsoft.com/office/2006/metadata/properties" ma:root="true" ma:fieldsID="0c77b21a808ecef442a9179bbd1490e6" ns3:_="" ns4:_="">
    <xsd:import namespace="94c84202-c237-4038-9ee0-869900cdc94f"/>
    <xsd:import namespace="76deb96d-0598-4147-91b9-e91e5313365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c84202-c237-4038-9ee0-869900cdc94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deb96d-0598-4147-91b9-e91e531336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92C0091-B80B-41B4-A24E-1A1C2BC4362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4c84202-c237-4038-9ee0-869900cdc94f"/>
    <ds:schemaRef ds:uri="76deb96d-0598-4147-91b9-e91e531336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900A85-23F2-4EEC-AE24-5331948666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C69E787-892D-4698-B849-01FFFAE045E5}">
  <ds:schemaRefs>
    <ds:schemaRef ds:uri="76deb96d-0598-4147-91b9-e91e53133656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94c84202-c237-4038-9ee0-869900cdc94f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MNSU-master-11-13pc</Template>
  <TotalTime>3025</TotalTime>
  <Words>764</Words>
  <Application>Microsoft Office PowerPoint</Application>
  <PresentationFormat>On-screen Show (4:3)</PresentationFormat>
  <Paragraphs>96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OpenSans</vt:lpstr>
      <vt:lpstr>Symbol</vt:lpstr>
      <vt:lpstr>Webdings</vt:lpstr>
      <vt:lpstr>MNSU_master_11-13</vt:lpstr>
      <vt:lpstr>IT 418/518: Foundations of Data Science</vt:lpstr>
      <vt:lpstr>Does eating a lot of chocolate  increase your body weight?  </vt:lpstr>
      <vt:lpstr>Correlation</vt:lpstr>
      <vt:lpstr>Correlation</vt:lpstr>
      <vt:lpstr>Correlation</vt:lpstr>
      <vt:lpstr>Correlation Relationship</vt:lpstr>
      <vt:lpstr>PowerPoint Presentation</vt:lpstr>
      <vt:lpstr>Pearson’s r</vt:lpstr>
      <vt:lpstr>Compute Pearson’s r</vt:lpstr>
      <vt:lpstr>Pearson’s r</vt:lpstr>
      <vt:lpstr>Question</vt:lpstr>
      <vt:lpstr>Question</vt:lpstr>
      <vt:lpstr>Question</vt:lpstr>
      <vt:lpstr>Pearson Correlation in Python</vt:lpstr>
      <vt:lpstr>Sample Code in Python for Pearson’s r</vt:lpstr>
      <vt:lpstr>Spearman Correlation</vt:lpstr>
      <vt:lpstr>Visual Analytics</vt:lpstr>
      <vt:lpstr>Exploratory data analysis: aka visual analytics </vt:lpstr>
      <vt:lpstr>Best Practices</vt:lpstr>
      <vt:lpstr>Visualizations</vt:lpstr>
      <vt:lpstr>Histograms</vt:lpstr>
      <vt:lpstr>Scatterplots</vt:lpstr>
      <vt:lpstr>Line Charts</vt:lpstr>
      <vt:lpstr>Boxplots</vt:lpstr>
      <vt:lpstr>Heat Maps</vt:lpstr>
      <vt:lpstr>Map Visualizations </vt:lpstr>
      <vt:lpstr>3D Visualizations</vt:lpstr>
      <vt:lpstr>Word Clouds</vt:lpstr>
      <vt:lpstr>Data Visualization Software</vt:lpstr>
      <vt:lpstr>Visualization Resources</vt:lpstr>
    </vt:vector>
  </TitlesOfParts>
  <Company>v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418</dc:title>
  <dc:creator>Bukralia, Rajeev</dc:creator>
  <cp:lastModifiedBy>Bukralia, Rajeev</cp:lastModifiedBy>
  <cp:revision>138</cp:revision>
  <dcterms:created xsi:type="dcterms:W3CDTF">2016-08-24T19:17:46Z</dcterms:created>
  <dcterms:modified xsi:type="dcterms:W3CDTF">2020-02-18T20:49:20Z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0x010100B4C47318B63E1E48A718127921DD400C</vt:lpwstr>
  </property>
</Properties>
</file>